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3"/>
  </p:sldMasterIdLst>
  <p:notesMasterIdLst>
    <p:notesMasterId r:id="rId50"/>
  </p:notesMasterIdLst>
  <p:handoutMasterIdLst>
    <p:handoutMasterId r:id="rId51"/>
  </p:handoutMasterIdLst>
  <p:sldIdLst>
    <p:sldId id="331" r:id="rId4"/>
    <p:sldId id="332" r:id="rId5"/>
    <p:sldId id="333" r:id="rId6"/>
    <p:sldId id="334" r:id="rId7"/>
    <p:sldId id="335" r:id="rId8"/>
    <p:sldId id="336" r:id="rId9"/>
    <p:sldId id="337" r:id="rId10"/>
    <p:sldId id="374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73" r:id="rId35"/>
    <p:sldId id="361" r:id="rId36"/>
    <p:sldId id="362" r:id="rId37"/>
    <p:sldId id="363" r:id="rId38"/>
    <p:sldId id="375" r:id="rId39"/>
    <p:sldId id="364" r:id="rId40"/>
    <p:sldId id="365" r:id="rId41"/>
    <p:sldId id="366" r:id="rId42"/>
    <p:sldId id="367" r:id="rId43"/>
    <p:sldId id="368" r:id="rId44"/>
    <p:sldId id="376" r:id="rId45"/>
    <p:sldId id="369" r:id="rId46"/>
    <p:sldId id="370" r:id="rId47"/>
    <p:sldId id="371" r:id="rId48"/>
    <p:sldId id="372" r:id="rId4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0" d="100"/>
          <a:sy n="60" d="100"/>
        </p:scale>
        <p:origin x="-811" y="-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9" Type="http://schemas.openxmlformats.org/officeDocument/2006/relationships/slide" Target="slides/slide36.xml" /><Relationship Id="rId21" Type="http://schemas.openxmlformats.org/officeDocument/2006/relationships/slide" Target="slides/slide18.xml" /><Relationship Id="rId34" Type="http://schemas.openxmlformats.org/officeDocument/2006/relationships/slide" Target="slides/slide31.xml" /><Relationship Id="rId42" Type="http://schemas.openxmlformats.org/officeDocument/2006/relationships/slide" Target="slides/slide39.xml" /><Relationship Id="rId47" Type="http://schemas.openxmlformats.org/officeDocument/2006/relationships/slide" Target="slides/slide44.xml" /><Relationship Id="rId50" Type="http://schemas.openxmlformats.org/officeDocument/2006/relationships/notesMaster" Target="notesMasters/notesMaster1.xml" /><Relationship Id="rId55" Type="http://schemas.openxmlformats.org/officeDocument/2006/relationships/tableStyles" Target="tableStyles.xml" /><Relationship Id="rId7" Type="http://schemas.openxmlformats.org/officeDocument/2006/relationships/slide" Target="slides/slide4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slide" Target="slides/slide30.xml" /><Relationship Id="rId38" Type="http://schemas.openxmlformats.org/officeDocument/2006/relationships/slide" Target="slides/slide35.xml" /><Relationship Id="rId46" Type="http://schemas.openxmlformats.org/officeDocument/2006/relationships/slide" Target="slides/slide43.xml" /><Relationship Id="rId2" Type="http://schemas.openxmlformats.org/officeDocument/2006/relationships/customXml" Target="../customXml/item2.xml" /><Relationship Id="rId16" Type="http://schemas.openxmlformats.org/officeDocument/2006/relationships/slide" Target="slides/slide13.xml" /><Relationship Id="rId20" Type="http://schemas.openxmlformats.org/officeDocument/2006/relationships/slide" Target="slides/slide17.xml" /><Relationship Id="rId29" Type="http://schemas.openxmlformats.org/officeDocument/2006/relationships/slide" Target="slides/slide26.xml" /><Relationship Id="rId41" Type="http://schemas.openxmlformats.org/officeDocument/2006/relationships/slide" Target="slides/slide38.xml" /><Relationship Id="rId54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slide" Target="slides/slide29.xml" /><Relationship Id="rId37" Type="http://schemas.openxmlformats.org/officeDocument/2006/relationships/slide" Target="slides/slide34.xml" /><Relationship Id="rId40" Type="http://schemas.openxmlformats.org/officeDocument/2006/relationships/slide" Target="slides/slide37.xml" /><Relationship Id="rId45" Type="http://schemas.openxmlformats.org/officeDocument/2006/relationships/slide" Target="slides/slide42.xml" /><Relationship Id="rId53" Type="http://schemas.openxmlformats.org/officeDocument/2006/relationships/viewProps" Target="viewProps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36" Type="http://schemas.openxmlformats.org/officeDocument/2006/relationships/slide" Target="slides/slide33.xml" /><Relationship Id="rId49" Type="http://schemas.openxmlformats.org/officeDocument/2006/relationships/slide" Target="slides/slide46.xml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slide" Target="slides/slide28.xml" /><Relationship Id="rId44" Type="http://schemas.openxmlformats.org/officeDocument/2006/relationships/slide" Target="slides/slide41.xml" /><Relationship Id="rId52" Type="http://schemas.openxmlformats.org/officeDocument/2006/relationships/presProps" Target="presProps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slide" Target="slides/slide24.xml" /><Relationship Id="rId30" Type="http://schemas.openxmlformats.org/officeDocument/2006/relationships/slide" Target="slides/slide27.xml" /><Relationship Id="rId35" Type="http://schemas.openxmlformats.org/officeDocument/2006/relationships/slide" Target="slides/slide32.xml" /><Relationship Id="rId43" Type="http://schemas.openxmlformats.org/officeDocument/2006/relationships/slide" Target="slides/slide40.xml" /><Relationship Id="rId48" Type="http://schemas.openxmlformats.org/officeDocument/2006/relationships/slide" Target="slides/slide45.xml" /><Relationship Id="rId8" Type="http://schemas.openxmlformats.org/officeDocument/2006/relationships/slide" Target="slides/slide5.xml" /><Relationship Id="rId51" Type="http://schemas.openxmlformats.org/officeDocument/2006/relationships/handoutMaster" Target="handoutMasters/handoutMaster1.xml" /><Relationship Id="rId3" Type="http://schemas.openxmlformats.org/officeDocument/2006/relationships/slideMaster" Target="slideMasters/slide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08DACED9-DEEC-A321-CE1F-D5007A28D2E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F87B848-EC78-A39C-E461-AF616F468A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74BA95DC-F46F-84EB-CE2C-1B05C742C6E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A13D2421-D560-A58C-FA05-2440F839C77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C6E39423-41F8-4B34-8898-B5FA598FBB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AD3875B-38E2-5724-EAFC-41077BD12F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86B7C0F-5652-DF70-10AB-992545BCF6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AA4BB43E-50FD-70BB-9008-7CE9C191AFA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BD84A83-D795-196D-16BC-A51E5A1003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BAAA13F-A4F3-E94E-0C0C-9F55D83072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DE9E7E5-05E0-235D-5D74-6C829337E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927E34FB-D241-4114-82DC-511A20953BC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F44F5D7-94CB-DBF3-BB1D-834A906A9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1D58D3-1C07-490C-AEA2-0B07DA01A2F4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6102878-FE23-A214-E4BA-6167033173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6BA5806E-2C68-93AB-9A8B-941CB0F7D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7AC65EAA-69FA-8B0C-F8EC-56DFB2597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F1BB8-95A6-4C63-990C-43392A94B96A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0F28509-8C76-456F-B7DD-E521A04D7D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07DE6973-3DE7-927B-6412-BB27928B3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BB12966-744F-3FC7-8486-8CC4CB59E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C79738-C852-40E1-AB4F-BB1BCD00FDC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D8D4C1F-847F-D1FC-CC7E-7E2B35471D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F8E0A92-ECB6-A8CA-9DC0-AAF73A3F3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E1E3F736-0419-FF3F-FE68-876EF2C24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4A0D00-B9FF-43C6-A0AA-BAD58CCF810E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0038198E-C36B-2685-3745-A2E2C0085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46D15A5-677B-C891-C2C3-DBFE1973D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D43E53AF-A73F-2484-CB01-99901313C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CC2BE3E-D858-4020-8A3C-A35DEC9AAF6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6CE2943-F162-6E3B-B670-1385A5403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D26D4AC5-FF7E-2B33-DEB2-9CCB401EC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8F4D94DF-D121-790D-878F-51CB393DF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266D1B-7F49-4E72-8568-4EA8A2A906E3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964C884-0478-6040-48B0-9B70AC0B1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77FFDC16-4A8B-4F5E-6EED-F2473BE03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610D83-2F4D-DAC6-D116-23F9CF00DD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932246-6571-4213-A7B5-AAD908CC721A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55E750A-7FCC-C76C-E0AA-4A5D0FED2E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2610F27-DCC7-C442-9B87-5ABCD392A5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0A398E5B-77CF-C939-64F6-66DE3DCAD7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011C519-0975-49B6-8787-BB0B7BAE98B8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37673096-9AB6-4266-C0F0-36B601FBA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059BE079-8B84-0411-93C8-175575EE0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06513162-1D09-B8B8-2425-8F55451E80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A05A6D1-C873-CC4B-78FC-D3205C8B1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C0412C8-006F-0BF3-38BA-F08A4B1C2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02A76-1401-4D3E-9717-3B803654C128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E6E57FDE-94E4-E362-9B85-54E257AE55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35B370D4-1F8F-15BD-7A0F-9CE21AA7B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48DF900B-E842-EC58-5945-A39875CBDD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EFBECF-9DBA-4A2B-86AF-E4DEB4E6EB3F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8977D02-FA18-2C2E-DF96-4ACC6A452C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11ABF302-E7E1-E8EF-9382-DA2B6A448B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DF3028D2-DF56-1343-284D-312918942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3BE85F-C26F-4708-AA8F-BE73A1A321AA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AC8B4514-96A5-EC5D-3F80-3EF32FED88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DB945824-5D0B-6474-9428-4691120077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2AF9A564-248E-FA0F-FE66-5D1A20546F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4C1044-E077-4987-AD90-6AD9D76AE499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3AF80C7-B348-84EE-9CDD-18D75497AE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D7D7D98-49BB-7FA0-198D-19B97F78E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E86A84B6-06EE-F9BD-12D5-99FDD1A36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06C864-4F72-4031-94E5-EBD611BD849D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777EA14C-2D1E-DA62-246F-9C36836DB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4DEEEAC7-602A-B1E0-D924-C921623EE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44008B7-183D-2683-6823-7B270E536A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A96666-E309-4ABC-817C-8B93B9E56C76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22413DD6-3BC9-AA1F-388E-AE7CC0A95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1BA237C7-75F4-4DEF-0C08-2C837AB84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D6A6F93A-D6E0-3767-25D7-8F9260AFCA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2DEACF-9A42-48E2-A188-306A0BFCF258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63CDB1C-1770-406F-E6A8-B1E2C0DC6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6F67CA33-7F95-550D-2ECB-8E913E0A5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6D61B0D1-12F8-EAEB-31A5-EA412774C6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A62062-EF95-4143-A98F-FA16B06BCE22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598E883-8B1C-B6D3-27BD-CC4367EC8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72A9D51C-484B-E69E-F59A-68640A04C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A7056232-9A26-FCF6-BC7B-F49FE727D0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2CB251-8D12-4095-A4CE-D50A6D9FA835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9BE94F3-3144-70CB-366F-E5A18FEF8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3C10DC0C-CB7B-91EC-1C42-74D6188B6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3665B2E-3DD8-E5B4-5D78-25B67B36B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69083-3B94-4FCF-B5AB-3330AAEC6FD7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DFF6324-8E03-7918-D3BC-16C102604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3596964-6270-529B-01E7-38A58E072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AADB7F2-E4D1-4AB9-A8A4-97417D9F2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5DD578-F863-4A9E-BF41-614888D4EADF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33B847F0-E8E3-3038-EE3C-675E0DC3D3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3D84395E-366F-BFF1-082D-4F440CE36E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99D276AB-C2FD-0DA6-41AC-EA4678BE2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AC593-3BDD-4EF3-B3BF-004849652F08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C8CA7C74-B893-D682-10B5-3E5F6E7C75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1A949ACD-59F8-6716-A3D3-E8C8603A8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3ADCB794-0F4F-7B39-33FE-9D8104B0A0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641944-FC38-4D71-B009-BB43302248D7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D81A15E8-5F85-2E88-6CF4-67BE790FBE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383D505F-98A5-5CE4-3AF0-B43CA161B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E4020E8-1B7F-2602-991C-FEB8F9E01B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5F8BA74-20CF-6EC8-0345-F93EE5E47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A2DF2EEE-9279-4BC5-6511-BEA41A492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197A76D-9BD3-409B-9DBC-54B73C065CF5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08DA65E-F196-39EF-35C2-E669EF44F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E340E54-58E0-8AD7-94E3-F39A0DC4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EE373AFF-90B5-AD75-E581-33059C82C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0BF3A2-51AB-4DEA-9482-5DED7BEDACE6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90E3298D-8FD9-8434-3BC6-E9D7B2C1A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4AB9FA95-51B5-C419-0EE6-6293C6F09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B14C4F13-3106-2D04-469D-E1D3B1B614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7CD9B3-D628-4424-A48A-75E9A36B599E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11941994-D1B9-9524-F321-514355B40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1425EA8-427F-8FD4-9563-51ED507FE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C558D16C-C28B-9D52-D20C-7F3FB4A5779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DD7F616-9393-4AC6-BC6F-6BF0B369D765}" type="slidenum">
              <a:rPr lang="en-US" altLang="en-US" sz="1200">
                <a:latin typeface="Helvetica" panose="020B0604020202020204" pitchFamily="34" charset="0"/>
              </a:rPr>
              <a:pPr algn="r"/>
              <a:t>41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4C4FD022-2FBE-3667-E83D-80B016138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8E2D456-30EC-BD94-3BB2-BCC246576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BB9A6CA-F1FD-2F06-D747-86EE41DD1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B3FFE7-419E-422A-9E1F-71C7439A34E2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3D9DD02-6B7D-73B9-0CB0-A04FAC040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38B9F849-9CAF-2458-C5BA-1F4AD6C93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5585671-E529-2F83-86BA-2F883D40FD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A53F56-9648-43A1-AB3D-2A09EE459C65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031E863-847C-7D18-AADC-72C287266C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E45403A5-EA3F-EFCE-4086-B63E771D0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B466782-EA69-953E-DCA8-434732444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3DA19B8-3CCF-39B6-93B4-456C0D9AF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00856CA-DA4F-2341-0484-F2A433C538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F056D0-444A-4056-9877-8437A01DA05A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9E71845-FE4A-4282-DEB7-E5930D5E3B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AC914DF-2549-854C-55F4-A24E5BB1C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EF6998C1-4AA8-7B66-2C17-AF7F925FF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97A1D8-D595-4D71-A238-6863E098C31C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AFD5B26A-6772-B126-F7E0-B95BFBB8E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5095721-378F-CF1D-2354-2C4C70639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D0795758-3326-763A-6E2D-B3D3E80242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364202-C169-723B-14EC-54C979EC3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7F5BEC3-384A-EAEE-DBEF-87418ABB1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D3F575-9C0D-4A83-9E5D-FD96F8260E40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9D75CA1E-4A95-7763-0364-14E819E980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22B44DD-9FB7-2AD3-DF93-E8BE84BA9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F880B129-1E63-A1E0-A282-2CBF578F9E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CA2DEBC-F78E-76CC-8A76-9D6888BCCC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CC45403-0607-3E49-79E5-DB46D36DE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7B86F78-D0C2-189D-159A-B0C45A28F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71109328-97EA-F07F-25BE-C625869B6C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D7636E4-4E34-44B8-FCCE-BD9E24A03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F50DBF8F-8CDD-F477-754C-BD88787C6E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58060A-892E-47B2-A00B-4E7C6C49B7BA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C08AD59-9F6A-55FB-90E4-459B60AD7C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469A33CD-8DAD-3A3D-666D-D18D6EA93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D82D5A64-F6EC-7BCD-8D96-E1661133FC3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917B9F96-AEC1-3AC0-B612-8DA616B6B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595716B-F7C7-755D-F872-52B0164DF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E6927B0E-71F6-C430-30D5-D81CFC495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6" name="Text Box 7">
            <a:extLst>
              <a:ext uri="{FF2B5EF4-FFF2-40B4-BE49-F238E27FC236}">
                <a16:creationId xmlns:a16="http://schemas.microsoft.com/office/drawing/2014/main" id="{F86F3C9B-09C1-7DFC-74B5-9E9C1D3CC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84FE7CB6-27F9-C45C-0A6D-ADF051808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8" name="Picture 9" descr="dino_4">
            <a:extLst>
              <a:ext uri="{FF2B5EF4-FFF2-40B4-BE49-F238E27FC236}">
                <a16:creationId xmlns:a16="http://schemas.microsoft.com/office/drawing/2014/main" id="{DBF4CC09-2D78-E034-0BC8-E32AB626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99F1A205-0578-AD48-75DC-2D762F268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47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22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531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5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29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20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72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7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75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3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88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2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BB1D1EA8-F52A-F70D-2D1C-7AD00E29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34AE1F60-4F11-16DE-82FE-A449DC21A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8A6C921-5AF3-F0B2-E313-8215E034B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5086BA7-7D51-1DCB-2706-D669097B8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FEDB44-2C7F-206A-AE75-858B031B7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890F37F-3B87-CF2E-4FA9-57827A32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283B549-33FB-1F8E-1770-14CE9E0B3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2954C3FB-C1EA-CA8B-DD1B-495EA3141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4.</a:t>
            </a:r>
            <a:fld id="{793330AB-5CA3-4B1E-BA4D-DEF722929918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AE8F603F-4419-814F-CFD5-16525208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7871AC44-C101-3C7B-7925-B41049E10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3E6C2B0-34F4-020B-00FD-7A96BBE2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emf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C8B34A7-332B-7A48-8A67-6ED7E5AA15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DB14D9F-51C2-53FE-7B23-276841853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917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Single and Multithreaded Processes</a:t>
            </a:r>
          </a:p>
        </p:txBody>
      </p:sp>
      <p:pic>
        <p:nvPicPr>
          <p:cNvPr id="12291" name="Picture 1" descr="4_01.pdf">
            <a:extLst>
              <a:ext uri="{FF2B5EF4-FFF2-40B4-BE49-F238E27FC236}">
                <a16:creationId xmlns:a16="http://schemas.microsoft.com/office/drawing/2014/main" id="{7021D831-AC3A-004B-B879-BA0BD3F71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295400"/>
            <a:ext cx="688498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A21A871-C0F2-BC06-2652-A7A411003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124FE5A-F0AC-6488-FF78-E89680253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/>
              <a:t>S</a:t>
            </a:r>
            <a:r>
              <a:rPr lang="en-US" altLang="en-US" dirty="0"/>
              <a:t> is serial portion</a:t>
            </a:r>
          </a:p>
          <a:p>
            <a:pPr>
              <a:defRPr/>
            </a:pPr>
            <a:r>
              <a:rPr lang="en-US" altLang="en-US" i="1" dirty="0"/>
              <a:t>N</a:t>
            </a:r>
            <a:r>
              <a:rPr lang="en-US" altLang="en-US" dirty="0"/>
              <a:t> processing cores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/>
              <a:t>As </a:t>
            </a:r>
            <a:r>
              <a:rPr lang="en-US" altLang="en-US" i="1" dirty="0"/>
              <a:t>N</a:t>
            </a:r>
            <a:r>
              <a:rPr lang="en-US" altLang="en-US" dirty="0"/>
              <a:t> approaches infinity, speedup approaches 1 / </a:t>
            </a:r>
            <a:r>
              <a:rPr lang="en-US" altLang="en-US" i="1" dirty="0"/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/>
            </a:br>
            <a:r>
              <a:rPr lang="en-US" altLang="en-US" b="1" dirty="0"/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/>
          </a:p>
          <a:p>
            <a:pPr>
              <a:defRPr/>
            </a:pPr>
            <a:r>
              <a:rPr lang="en-US" altLang="en-US" dirty="0"/>
              <a:t>But does the law take into account contemporary multicore systems?</a:t>
            </a:r>
          </a:p>
        </p:txBody>
      </p:sp>
      <p:pic>
        <p:nvPicPr>
          <p:cNvPr id="13316" name="Picture 1" descr="Screen Shot 2012-12-04 at 7.54.07 PM.png">
            <a:extLst>
              <a:ext uri="{FF2B5EF4-FFF2-40B4-BE49-F238E27FC236}">
                <a16:creationId xmlns:a16="http://schemas.microsoft.com/office/drawing/2014/main" id="{51182986-7F99-5E65-04FC-7CC3DB10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676525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6A43577-AED7-0B39-5226-385BBD602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01613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/>
              <a:t>User Threads and Kernel Threads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48F3A9F-7509-45E9-B616-105C5DB73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User threads</a:t>
            </a:r>
            <a:r>
              <a:rPr lang="en-US" altLang="en-US"/>
              <a:t> - management done by user-level threads library</a:t>
            </a:r>
          </a:p>
          <a:p>
            <a:r>
              <a:rPr lang="en-US" altLang="en-US"/>
              <a:t>Three primary thread libraries:</a:t>
            </a:r>
          </a:p>
          <a:p>
            <a:pPr lvl="1"/>
            <a:r>
              <a:rPr lang="en-US" altLang="en-US"/>
              <a:t> POSIX </a:t>
            </a:r>
            <a:r>
              <a:rPr lang="en-US" altLang="en-US" b="1">
                <a:solidFill>
                  <a:srgbClr val="3366FF"/>
                </a:solidFill>
              </a:rPr>
              <a:t>Pthreads</a:t>
            </a:r>
            <a:endParaRPr lang="en-US" altLang="en-US" b="1" i="1">
              <a:solidFill>
                <a:srgbClr val="3366FF"/>
              </a:solidFill>
            </a:endParaRPr>
          </a:p>
          <a:p>
            <a:pPr lvl="1"/>
            <a:r>
              <a:rPr lang="en-US" altLang="en-US"/>
              <a:t> Windows threads</a:t>
            </a:r>
          </a:p>
          <a:p>
            <a:pPr lvl="1"/>
            <a:r>
              <a:rPr lang="en-US" altLang="en-US"/>
              <a:t> Java threads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Kernel threads </a:t>
            </a:r>
            <a:r>
              <a:rPr lang="en-US" altLang="en-US"/>
              <a:t>- Supported by the Kernel</a:t>
            </a:r>
          </a:p>
          <a:p>
            <a:r>
              <a:rPr lang="en-US" altLang="en-US"/>
              <a:t>Examples – virtually all general purpose operating systems, including:</a:t>
            </a:r>
          </a:p>
          <a:p>
            <a:pPr lvl="1"/>
            <a:r>
              <a:rPr lang="en-US" altLang="en-US"/>
              <a:t>Windows </a:t>
            </a:r>
          </a:p>
          <a:p>
            <a:pPr lvl="1"/>
            <a:r>
              <a:rPr lang="en-US" altLang="en-US"/>
              <a:t>Solaris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Mac OS X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41AE3E4-D893-B9D7-F0B2-B4ED30101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Multithreading Models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207CC2A-D8A8-450F-182F-36B36A382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Many-to-One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One-to-One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Many-to-Many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3EFA393-C4D0-F909-6A41-3AFCC556A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Many-to-One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602242B-4256-CAC8-2C2E-FC656E454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654550" cy="4530725"/>
          </a:xfrm>
        </p:spPr>
        <p:txBody>
          <a:bodyPr/>
          <a:lstStyle/>
          <a:p>
            <a:r>
              <a:rPr lang="en-US" altLang="en-US"/>
              <a:t>Many user-level threads mapped to single kernel thread</a:t>
            </a:r>
          </a:p>
          <a:p>
            <a:r>
              <a:rPr lang="en-US" altLang="en-US"/>
              <a:t>One thread blocking causes all to block</a:t>
            </a:r>
          </a:p>
          <a:p>
            <a:r>
              <a:rPr lang="en-US" altLang="en-US"/>
              <a:t>Multiple threads may not run in parallel on muticore system because only one may be in kernel at a time</a:t>
            </a:r>
          </a:p>
          <a:p>
            <a:r>
              <a:rPr lang="en-US" altLang="en-US"/>
              <a:t>Few systems currently use this model</a:t>
            </a:r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16388" name="Picture 1" descr="4_05.pdf">
            <a:extLst>
              <a:ext uri="{FF2B5EF4-FFF2-40B4-BE49-F238E27FC236}">
                <a16:creationId xmlns:a16="http://schemas.microsoft.com/office/drawing/2014/main" id="{4ABBDB6F-76DF-17DF-8C6B-9F266EB39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2339975"/>
            <a:ext cx="27432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9344EB-809E-DFA5-884A-591085908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One-to-One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8EE84B9-9E3A-0180-4544-FCC924FC4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5772150" cy="4530725"/>
          </a:xfrm>
        </p:spPr>
        <p:txBody>
          <a:bodyPr/>
          <a:lstStyle/>
          <a:p>
            <a:r>
              <a:rPr lang="en-US" altLang="en-US"/>
              <a:t>Each user-level thread maps to kernel thread</a:t>
            </a:r>
          </a:p>
          <a:p>
            <a:r>
              <a:rPr lang="en-US" altLang="en-US"/>
              <a:t>Creating a user-level thread creates a kernel thread</a:t>
            </a:r>
          </a:p>
          <a:p>
            <a:r>
              <a:rPr lang="en-US" altLang="en-US"/>
              <a:t>More concurrency than many-to-one</a:t>
            </a:r>
          </a:p>
          <a:p>
            <a:r>
              <a:rPr lang="en-US" altLang="en-US"/>
              <a:t>Number of threads per process sometimes restricted due to overhead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Windows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Solaris 9 and later</a:t>
            </a:r>
          </a:p>
        </p:txBody>
      </p:sp>
      <p:pic>
        <p:nvPicPr>
          <p:cNvPr id="17412" name="Picture 1" descr="4_06.pdf">
            <a:extLst>
              <a:ext uri="{FF2B5EF4-FFF2-40B4-BE49-F238E27FC236}">
                <a16:creationId xmlns:a16="http://schemas.microsoft.com/office/drawing/2014/main" id="{039DDFF0-973F-4A2F-4245-064F0690B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048000"/>
            <a:ext cx="447516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D1A51D-4C03-BCFE-28CC-3D103169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Many-to-Many Model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E13C9E4-8169-6CD0-B80A-66549EC60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4448175" cy="4445000"/>
          </a:xfrm>
        </p:spPr>
        <p:txBody>
          <a:bodyPr/>
          <a:lstStyle/>
          <a:p>
            <a:r>
              <a:rPr lang="en-US" altLang="en-US"/>
              <a:t>Allows many user level threads to be mapped to many kernel threads</a:t>
            </a:r>
          </a:p>
          <a:p>
            <a:r>
              <a:rPr lang="en-US" altLang="en-US"/>
              <a:t>Allows the  operating system to create a sufficient number of kernel threads</a:t>
            </a:r>
          </a:p>
          <a:p>
            <a:r>
              <a:rPr lang="en-US" altLang="en-US"/>
              <a:t>Solaris prior to version 9</a:t>
            </a:r>
          </a:p>
          <a:p>
            <a:r>
              <a:rPr lang="en-US" altLang="en-US"/>
              <a:t>Windows  with the </a:t>
            </a:r>
            <a:r>
              <a:rPr lang="en-US" altLang="en-US" i="1"/>
              <a:t>ThreadFiber</a:t>
            </a:r>
            <a:r>
              <a:rPr lang="en-US" altLang="en-US"/>
              <a:t> package</a:t>
            </a:r>
          </a:p>
        </p:txBody>
      </p:sp>
      <p:pic>
        <p:nvPicPr>
          <p:cNvPr id="18436" name="Picture 1" descr="4_07.pdf">
            <a:extLst>
              <a:ext uri="{FF2B5EF4-FFF2-40B4-BE49-F238E27FC236}">
                <a16:creationId xmlns:a16="http://schemas.microsoft.com/office/drawing/2014/main" id="{10B628B3-8CC8-B7CC-DF85-BA421390E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2451100"/>
            <a:ext cx="31591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5AB0A59-15D1-EDB8-A936-10F6337D1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Two-level Model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622A1C4-5506-26CD-5BFF-7C3FE0CB4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6450012" cy="4456113"/>
          </a:xfrm>
        </p:spPr>
        <p:txBody>
          <a:bodyPr/>
          <a:lstStyle/>
          <a:p>
            <a:r>
              <a:rPr lang="en-US" altLang="en-US"/>
              <a:t>Similar to M:M, except that it allows a user thread to be </a:t>
            </a:r>
            <a:r>
              <a:rPr lang="en-US" altLang="en-US" b="1"/>
              <a:t>bound</a:t>
            </a:r>
            <a:r>
              <a:rPr lang="en-US" altLang="en-US"/>
              <a:t> to kernel thread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IRIX</a:t>
            </a:r>
          </a:p>
          <a:p>
            <a:pPr lvl="1"/>
            <a:r>
              <a:rPr lang="en-US" altLang="en-US"/>
              <a:t>HP-UX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Solaris 8 and earlier</a:t>
            </a:r>
          </a:p>
        </p:txBody>
      </p:sp>
      <p:pic>
        <p:nvPicPr>
          <p:cNvPr id="19460" name="Picture 1" descr="4_08.pdf">
            <a:extLst>
              <a:ext uri="{FF2B5EF4-FFF2-40B4-BE49-F238E27FC236}">
                <a16:creationId xmlns:a16="http://schemas.microsoft.com/office/drawing/2014/main" id="{677AC86B-40F8-AC40-241D-0128EBEB7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76438"/>
            <a:ext cx="3778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8199F6F-8D0A-AE6E-6F8E-34738D87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Libraries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6152B64-33A2-4195-207A-F6CDE6B9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5595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Thread library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provides programmer with API for creating and managing threads</a:t>
            </a:r>
          </a:p>
          <a:p>
            <a:r>
              <a:rPr lang="en-US" altLang="en-US"/>
              <a:t>Two primary ways of implementing</a:t>
            </a:r>
          </a:p>
          <a:p>
            <a:pPr lvl="1"/>
            <a:r>
              <a:rPr lang="en-US" altLang="en-US"/>
              <a:t>Library entirely in user space</a:t>
            </a:r>
          </a:p>
          <a:p>
            <a:pPr lvl="1"/>
            <a:r>
              <a:rPr lang="en-US" altLang="en-US"/>
              <a:t>Kernel-level library supported by the 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E227E67-6463-B299-FEC8-1EDFED1CE3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Pthreads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349046D-D2F5-E520-02FC-4055AEA7A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016750" cy="4465637"/>
          </a:xfrm>
        </p:spPr>
        <p:txBody>
          <a:bodyPr/>
          <a:lstStyle/>
          <a:p>
            <a:r>
              <a:rPr lang="en-US" altLang="en-US"/>
              <a:t>May be provided either as user-level or kernel-level</a:t>
            </a:r>
          </a:p>
          <a:p>
            <a:r>
              <a:rPr lang="en-US" altLang="en-US"/>
              <a:t>A POSIX standard (IEEE 1003.1c) API for thread creation and synchronization</a:t>
            </a:r>
          </a:p>
          <a:p>
            <a:r>
              <a:rPr lang="en-US" altLang="en-US" b="1" i="1"/>
              <a:t>Specification</a:t>
            </a:r>
            <a:r>
              <a:rPr lang="en-US" altLang="en-US"/>
              <a:t>, not </a:t>
            </a:r>
            <a:r>
              <a:rPr lang="en-US" altLang="en-US" b="1" i="1"/>
              <a:t>implementation</a:t>
            </a:r>
            <a:endParaRPr lang="en-US" altLang="en-US"/>
          </a:p>
          <a:p>
            <a:r>
              <a:rPr lang="en-US" altLang="en-US"/>
              <a:t>API specifies behavior of the thread library, implementation is up to development of the library</a:t>
            </a:r>
          </a:p>
          <a:p>
            <a:r>
              <a:rPr lang="en-US" altLang="en-US"/>
              <a:t>Common in UNIX operating systems (Solaris, Linux, Mac OS X)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E91A000-46B9-705C-E741-61C668351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4: Threads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68FAC67-9813-3F5E-BE24-CAA510EF6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2EC54F2-B7C8-9A57-07EE-68705674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r>
              <a:rPr lang="en-US" altLang="en-US"/>
              <a:t>Pthreads Example</a:t>
            </a:r>
          </a:p>
        </p:txBody>
      </p:sp>
      <p:pic>
        <p:nvPicPr>
          <p:cNvPr id="22531" name="Picture 1" descr="Screen Shot 2012-12-04 at 8.50.38 PM.png">
            <a:extLst>
              <a:ext uri="{FF2B5EF4-FFF2-40B4-BE49-F238E27FC236}">
                <a16:creationId xmlns:a16="http://schemas.microsoft.com/office/drawing/2014/main" id="{2ABCCE03-0E3C-FFB3-215B-FE6EF71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1090613"/>
            <a:ext cx="65293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EB6D367-0733-17B7-C2E6-78BA3C28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/>
              <a:t>Pthreads Example (Cont.)</a:t>
            </a:r>
          </a:p>
        </p:txBody>
      </p:sp>
      <p:pic>
        <p:nvPicPr>
          <p:cNvPr id="23555" name="Picture 1">
            <a:extLst>
              <a:ext uri="{FF2B5EF4-FFF2-40B4-BE49-F238E27FC236}">
                <a16:creationId xmlns:a16="http://schemas.microsoft.com/office/drawing/2014/main" id="{E704894F-5628-ED4F-22A9-091CCA364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995363"/>
            <a:ext cx="5795962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CD6D8AC1-0B49-9262-5EAD-51DAF649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176213"/>
            <a:ext cx="7793037" cy="576262"/>
          </a:xfrm>
        </p:spPr>
        <p:txBody>
          <a:bodyPr/>
          <a:lstStyle/>
          <a:p>
            <a:r>
              <a:rPr lang="en-US" altLang="en-US" sz="2800"/>
              <a:t>Pthreads Code for Joining 10 Threads</a:t>
            </a:r>
          </a:p>
        </p:txBody>
      </p:sp>
      <p:pic>
        <p:nvPicPr>
          <p:cNvPr id="24579" name="Picture 1">
            <a:extLst>
              <a:ext uri="{FF2B5EF4-FFF2-40B4-BE49-F238E27FC236}">
                <a16:creationId xmlns:a16="http://schemas.microsoft.com/office/drawing/2014/main" id="{DCEA465C-D7D2-6C26-A284-9404D448F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3A0FDDBC-23A8-2CBA-607C-994F32C5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00" y="188913"/>
            <a:ext cx="7772400" cy="576262"/>
          </a:xfrm>
        </p:spPr>
        <p:txBody>
          <a:bodyPr/>
          <a:lstStyle/>
          <a:p>
            <a:r>
              <a:rPr lang="en-US" altLang="en-US"/>
              <a:t>Windows  Multithreaded C Program</a:t>
            </a:r>
          </a:p>
        </p:txBody>
      </p:sp>
      <p:pic>
        <p:nvPicPr>
          <p:cNvPr id="25603" name="Picture 1" descr="Screen Shot 2012-12-04 at 9.06.58 PM.png">
            <a:extLst>
              <a:ext uri="{FF2B5EF4-FFF2-40B4-BE49-F238E27FC236}">
                <a16:creationId xmlns:a16="http://schemas.microsoft.com/office/drawing/2014/main" id="{1CB83414-22CC-778D-AEE2-A817551F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939800"/>
            <a:ext cx="5307012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F1D0DD1E-AB9F-8940-9EEB-707E402C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3" y="176213"/>
            <a:ext cx="7780337" cy="576262"/>
          </a:xfrm>
        </p:spPr>
        <p:txBody>
          <a:bodyPr/>
          <a:lstStyle/>
          <a:p>
            <a:r>
              <a:rPr lang="en-US" altLang="en-US" sz="2800"/>
              <a:t>Windows  Multithreaded C Program (Cont.)</a:t>
            </a:r>
          </a:p>
        </p:txBody>
      </p:sp>
      <p:pic>
        <p:nvPicPr>
          <p:cNvPr id="26627" name="Picture 1" descr="Screen Shot 2012-12-04 at 9.08.08 PM.png">
            <a:extLst>
              <a:ext uri="{FF2B5EF4-FFF2-40B4-BE49-F238E27FC236}">
                <a16:creationId xmlns:a16="http://schemas.microsoft.com/office/drawing/2014/main" id="{47A8D37E-C9D2-CD18-4142-D99574B88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196975"/>
            <a:ext cx="6523037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31FCC8E0-98CE-27EE-D0B3-DF78B0A3B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Java Threads</a:t>
            </a:r>
          </a:p>
        </p:txBody>
      </p:sp>
      <p:sp>
        <p:nvSpPr>
          <p:cNvPr id="27651" name="Rectangle 5">
            <a:extLst>
              <a:ext uri="{FF2B5EF4-FFF2-40B4-BE49-F238E27FC236}">
                <a16:creationId xmlns:a16="http://schemas.microsoft.com/office/drawing/2014/main" id="{AC26EC91-CF4C-E9D3-DC8B-2658E1C2F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031037" cy="3746500"/>
          </a:xfrm>
        </p:spPr>
        <p:txBody>
          <a:bodyPr/>
          <a:lstStyle/>
          <a:p>
            <a:r>
              <a:rPr lang="en-US" altLang="en-US"/>
              <a:t>Java threads are managed by the JVM</a:t>
            </a:r>
          </a:p>
          <a:p>
            <a:r>
              <a:rPr lang="en-US" altLang="en-US"/>
              <a:t>Typically implemented using the threads model provided by underlying OS</a:t>
            </a:r>
          </a:p>
          <a:p>
            <a:r>
              <a:rPr lang="en-US" altLang="en-US"/>
              <a:t>Java threads may be created by:</a:t>
            </a:r>
            <a:br>
              <a:rPr lang="en-US" altLang="en-US"/>
            </a:br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Extending Thread class</a:t>
            </a:r>
          </a:p>
          <a:p>
            <a:pPr lvl="1"/>
            <a:r>
              <a:rPr lang="en-US" altLang="en-US"/>
              <a:t>Implementing the Runnable interface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27652" name="Picture 1" descr="Screen Shot 2012-12-04 at 9.09.28 PM.png">
            <a:extLst>
              <a:ext uri="{FF2B5EF4-FFF2-40B4-BE49-F238E27FC236}">
                <a16:creationId xmlns:a16="http://schemas.microsoft.com/office/drawing/2014/main" id="{8DA25FB4-C761-939B-4048-5E5CD4D1F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676525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017FA89-CD13-1CEE-0FE8-2B6DCD94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r>
              <a:rPr lang="en-US" altLang="en-US"/>
              <a:t>Java Multithreaded Program</a:t>
            </a:r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7E1640B3-74F9-5DF6-FD2D-2684749F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877888"/>
            <a:ext cx="42021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8E501C2-36CD-B647-3DF7-31854F18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163513"/>
            <a:ext cx="7718425" cy="576262"/>
          </a:xfrm>
        </p:spPr>
        <p:txBody>
          <a:bodyPr/>
          <a:lstStyle/>
          <a:p>
            <a:r>
              <a:rPr lang="en-US" altLang="en-US"/>
              <a:t>Java Multithreaded Program (Cont.)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ECE2069E-C031-E317-DB9A-AFD5A7C5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66775"/>
            <a:ext cx="7456488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4C546B9-0DE0-26AB-ADDC-7E1590B36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Implicit Threading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CD352A1-08B7-681C-5C09-E0BB1F167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889750" cy="4478337"/>
          </a:xfrm>
        </p:spPr>
        <p:txBody>
          <a:bodyPr/>
          <a:lstStyle/>
          <a:p>
            <a:r>
              <a:rPr lang="en-US" altLang="en-US"/>
              <a:t>Growing in popularity as numbers of threads increase, program correctness more difficult with explicit threads</a:t>
            </a:r>
          </a:p>
          <a:p>
            <a:r>
              <a:rPr lang="en-US" altLang="en-US"/>
              <a:t>Creation and management of threads done by compilers and run-time libraries rather than programmers</a:t>
            </a:r>
          </a:p>
          <a:p>
            <a:r>
              <a:rPr lang="en-US" altLang="en-US"/>
              <a:t>Three methods explored</a:t>
            </a:r>
          </a:p>
          <a:p>
            <a:pPr lvl="1"/>
            <a:r>
              <a:rPr lang="en-US" altLang="en-US"/>
              <a:t>Thread Pools</a:t>
            </a:r>
          </a:p>
          <a:p>
            <a:pPr lvl="1"/>
            <a:r>
              <a:rPr lang="en-US" altLang="en-US"/>
              <a:t>OpenMP</a:t>
            </a:r>
          </a:p>
          <a:p>
            <a:pPr lvl="1"/>
            <a:r>
              <a:rPr lang="en-US" altLang="en-US"/>
              <a:t>Grand Central Dispatch</a:t>
            </a:r>
          </a:p>
          <a:p>
            <a:r>
              <a:rPr lang="en-US" altLang="en-US"/>
              <a:t>Other methods include Microsoft Threading Building Blocks (TBB),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java.util.concurrent </a:t>
            </a:r>
            <a:r>
              <a:rPr lang="en-US" altLang="en-US"/>
              <a:t>package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FF490D0-0F7D-C13E-AE51-AAA9D9050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Pools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215C6C0-7334-706C-555A-40437E63F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081088"/>
            <a:ext cx="6889750" cy="4478337"/>
          </a:xfrm>
        </p:spPr>
        <p:txBody>
          <a:bodyPr/>
          <a:lstStyle/>
          <a:p>
            <a:r>
              <a:rPr lang="en-US" altLang="en-US"/>
              <a:t>Create a number of threads in a pool where they await work</a:t>
            </a:r>
          </a:p>
          <a:p>
            <a:r>
              <a:rPr lang="en-US" altLang="en-US"/>
              <a:t>Advantages:</a:t>
            </a:r>
          </a:p>
          <a:p>
            <a:pPr lvl="1"/>
            <a:r>
              <a:rPr lang="en-US" altLang="en-US"/>
              <a:t>Usually slightly faster to service a request with an existing thread than create a new thread</a:t>
            </a:r>
          </a:p>
          <a:p>
            <a:pPr lvl="1"/>
            <a:r>
              <a:rPr lang="en-US" altLang="en-US"/>
              <a:t>Allows the number of threads in the application(s) to be bound to the size of the pool</a:t>
            </a:r>
          </a:p>
          <a:p>
            <a:pPr lvl="1"/>
            <a:r>
              <a:rPr lang="en-US" altLang="en-US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/>
              <a:t>i.e.Tasks could be scheduled to run periodically</a:t>
            </a:r>
          </a:p>
          <a:p>
            <a:r>
              <a:rPr lang="en-US" altLang="en-US"/>
              <a:t>Windows API supports thread pools:</a:t>
            </a:r>
          </a:p>
        </p:txBody>
      </p:sp>
      <p:pic>
        <p:nvPicPr>
          <p:cNvPr id="31748" name="Picture 1" descr="Screen Shot 2012-12-04 at 9.17.42 PM.png">
            <a:extLst>
              <a:ext uri="{FF2B5EF4-FFF2-40B4-BE49-F238E27FC236}">
                <a16:creationId xmlns:a16="http://schemas.microsoft.com/office/drawing/2014/main" id="{53AA362F-8B2E-9992-1ED5-731A38E5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528A77B1-B5D3-A7D3-BF2E-3927AFF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4E5EE706-A9CD-E0EA-3829-C84AF6FDE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To introduce the notion of a thread—a fundamental unit of CPU utilization that forms the basis of multithreaded computer systems</a:t>
            </a:r>
          </a:p>
          <a:p>
            <a:r>
              <a:rPr lang="en-US" altLang="en-US"/>
              <a:t>To discuss the APIs for the Pthreads, Windows, and Java thread libraries</a:t>
            </a:r>
          </a:p>
          <a:p>
            <a:r>
              <a:rPr lang="en-US" altLang="en-US"/>
              <a:t>To explore several strategies that provide implicit threading</a:t>
            </a:r>
          </a:p>
          <a:p>
            <a:r>
              <a:rPr lang="en-US" altLang="en-US"/>
              <a:t>To examine issues related to multithreaded programming</a:t>
            </a:r>
          </a:p>
          <a:p>
            <a:r>
              <a:rPr lang="en-US" altLang="en-US"/>
              <a:t>To cover operating system support for threads in Windows and Linux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64DDFBA-BF08-D0DD-F79A-275404DC1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7CE5338-4B3A-F0AF-6E1E-8C8F7B8D1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992188"/>
            <a:ext cx="3560763" cy="4478337"/>
          </a:xfrm>
        </p:spPr>
        <p:txBody>
          <a:bodyPr/>
          <a:lstStyle/>
          <a:p>
            <a:r>
              <a:rPr lang="en-US" altLang="en-US" sz="1600"/>
              <a:t>Set of compiler directives and an API for C, C++, FORTRAN </a:t>
            </a:r>
          </a:p>
          <a:p>
            <a:r>
              <a:rPr lang="en-US" altLang="en-US" sz="1600"/>
              <a:t>Provides support for parallel programming in shared-memory environments</a:t>
            </a:r>
          </a:p>
          <a:p>
            <a:r>
              <a:rPr lang="en-US" altLang="en-US" sz="1600"/>
              <a:t>Identifies </a:t>
            </a:r>
            <a:r>
              <a:rPr lang="en-US" altLang="en-US" sz="1600" b="1">
                <a:solidFill>
                  <a:srgbClr val="3366FF"/>
                </a:solidFill>
              </a:rPr>
              <a:t>parallel regions </a:t>
            </a:r>
            <a:r>
              <a:rPr lang="en-US" altLang="en-US" sz="160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Create as many threads as there are cores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for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Run for loop in parallel</a:t>
            </a:r>
          </a:p>
          <a:p>
            <a:endParaRPr lang="en-US" altLang="en-US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1CB10693-9813-7931-0494-4DA4D483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4831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750A1AA-05EA-4BD5-3CE1-4646F1630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Grand Central Dispatch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945A1D5-6971-6C24-84C5-3C51C01C7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187450"/>
            <a:ext cx="7224712" cy="4478338"/>
          </a:xfrm>
        </p:spPr>
        <p:txBody>
          <a:bodyPr/>
          <a:lstStyle/>
          <a:p>
            <a:r>
              <a:rPr lang="en-US" altLang="en-US"/>
              <a:t>Apple technology for Mac OS X and iOS operating systems</a:t>
            </a:r>
          </a:p>
          <a:p>
            <a:r>
              <a:rPr lang="en-US" altLang="en-US"/>
              <a:t>Extensions to C, C++ languages, API, and run-time library</a:t>
            </a:r>
          </a:p>
          <a:p>
            <a:r>
              <a:rPr lang="en-US" altLang="en-US"/>
              <a:t>Allows identification of parallel sections</a:t>
            </a:r>
          </a:p>
          <a:p>
            <a:r>
              <a:rPr lang="en-US" altLang="en-US"/>
              <a:t>Manages most of the details of threading</a:t>
            </a:r>
          </a:p>
          <a:p>
            <a:r>
              <a:rPr lang="en-US" altLang="en-US"/>
              <a:t>Block is in “^{ }” -   </a:t>
            </a:r>
            <a:r>
              <a:rPr lang="ro-RO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ˆ{ printf("I am a block"); } </a:t>
            </a:r>
            <a:endParaRPr lang="en-US" altLang="en-US"/>
          </a:p>
          <a:p>
            <a:r>
              <a:rPr lang="en-US" altLang="en-US"/>
              <a:t>Blocks placed in dispatch queue</a:t>
            </a:r>
          </a:p>
          <a:p>
            <a:pPr lvl="1"/>
            <a:r>
              <a:rPr lang="en-US" altLang="en-US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7021C7C-834C-B6E7-3F09-CC8D3CA57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Grand Central Dispatch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2A3A24C-CD90-3675-1BF8-D881CD872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203325"/>
            <a:ext cx="7250112" cy="4478338"/>
          </a:xfrm>
        </p:spPr>
        <p:txBody>
          <a:bodyPr/>
          <a:lstStyle/>
          <a:p>
            <a:r>
              <a:rPr lang="en-US" altLang="en-US"/>
              <a:t>Two types of dispatch queues:</a:t>
            </a:r>
          </a:p>
          <a:p>
            <a:pPr lvl="1"/>
            <a:r>
              <a:rPr lang="en-US" altLang="en-US"/>
              <a:t>serial – blocks removed in FIFO order, queue is per process, called </a:t>
            </a:r>
            <a:r>
              <a:rPr lang="en-US" altLang="en-US" b="1">
                <a:solidFill>
                  <a:srgbClr val="3366FF"/>
                </a:solidFill>
              </a:rPr>
              <a:t>main queue</a:t>
            </a:r>
          </a:p>
          <a:p>
            <a:pPr lvl="2"/>
            <a:r>
              <a:rPr lang="en-US" altLang="en-US"/>
              <a:t>Programmers can create additional serial queues within program</a:t>
            </a:r>
          </a:p>
          <a:p>
            <a:pPr lvl="1"/>
            <a:r>
              <a:rPr lang="en-US" altLang="en-US"/>
              <a:t>concurrent – removed in FIFO order but several may be removed at a time</a:t>
            </a:r>
          </a:p>
          <a:p>
            <a:pPr lvl="2"/>
            <a:r>
              <a:rPr lang="en-US" altLang="en-US"/>
              <a:t>Three system wide queues with priorities low, default, high</a:t>
            </a:r>
          </a:p>
          <a:p>
            <a:pPr lvl="2"/>
            <a:endParaRPr lang="en-US" altLang="en-US"/>
          </a:p>
          <a:p>
            <a:endParaRPr lang="en-US" altLang="en-US"/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1C80F139-9303-6F91-250A-81D39233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073525"/>
            <a:ext cx="5511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5A592DF-A157-5B1F-8539-1720FE50F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Threading Issues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73CC4E8-777D-35DD-C571-0921591B9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143000"/>
            <a:ext cx="7351712" cy="4483100"/>
          </a:xfrm>
        </p:spPr>
        <p:txBody>
          <a:bodyPr/>
          <a:lstStyle/>
          <a:p>
            <a:r>
              <a:rPr lang="en-US" altLang="en-US"/>
              <a:t>Semantics of </a:t>
            </a:r>
            <a:r>
              <a:rPr lang="en-US" altLang="en-US" b="1"/>
              <a:t>fork()</a:t>
            </a:r>
            <a:r>
              <a:rPr lang="en-US" altLang="en-US"/>
              <a:t> and </a:t>
            </a:r>
            <a:r>
              <a:rPr lang="en-US" altLang="en-US" b="1"/>
              <a:t>exec()</a:t>
            </a:r>
            <a:r>
              <a:rPr lang="en-US" altLang="en-US"/>
              <a:t> system calls</a:t>
            </a:r>
            <a:endParaRPr lang="en-US" altLang="en-US" sz="800"/>
          </a:p>
          <a:p>
            <a:r>
              <a:rPr lang="en-US" altLang="en-US"/>
              <a:t>Signal handling</a:t>
            </a:r>
          </a:p>
          <a:p>
            <a:pPr lvl="1"/>
            <a:r>
              <a:rPr lang="en-US" altLang="en-US"/>
              <a:t>Synchronous and asynchronous</a:t>
            </a:r>
            <a:endParaRPr lang="en-US" altLang="en-US" sz="800"/>
          </a:p>
          <a:p>
            <a:r>
              <a:rPr lang="en-US" altLang="en-US"/>
              <a:t>Thread cancellation of target thread</a:t>
            </a:r>
          </a:p>
          <a:p>
            <a:pPr lvl="1"/>
            <a:r>
              <a:rPr lang="en-US" altLang="en-US"/>
              <a:t>Asynchronous or deferred</a:t>
            </a:r>
            <a:endParaRPr lang="en-US" altLang="en-US" sz="800"/>
          </a:p>
          <a:p>
            <a:r>
              <a:rPr lang="en-US" altLang="en-US"/>
              <a:t>Thread-local storage</a:t>
            </a:r>
          </a:p>
          <a:p>
            <a:r>
              <a:rPr lang="en-US" altLang="en-US"/>
              <a:t>Scheduler Activations</a:t>
            </a:r>
          </a:p>
          <a:p>
            <a:endParaRPr lang="en-US" altLang="en-US" sz="800"/>
          </a:p>
          <a:p>
            <a:pPr lvl="1">
              <a:buFont typeface="Monotype Sorts" pitchFamily="-84" charset="2"/>
              <a:buNone/>
            </a:pPr>
            <a:endParaRPr lang="en-US" altLang="en-US"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E30BEF9-6BA5-E8F0-A067-CF6F519EE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176213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/>
              <a:t>Semantics of fork() and exec()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925FA747-ADCE-DBEA-C0DB-48F2A816D7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597650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8F04FEC-A653-2983-A8F4-D0B728CC4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0388DAB-6DD2-210F-33C8-1B922F1EE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040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0C48285-40E6-9BA1-B27A-999C5CFE7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5B24CE-5FCE-6530-0A12-23503E08B4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421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94A82A6-74B3-7F2E-F185-832CA7D26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1889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Cancellation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6F7235B-7408-C009-34D2-152A8DAD6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413" y="1146175"/>
            <a:ext cx="7405687" cy="4430713"/>
          </a:xfrm>
        </p:spPr>
        <p:txBody>
          <a:bodyPr/>
          <a:lstStyle/>
          <a:p>
            <a:r>
              <a:rPr lang="en-US" altLang="en-US"/>
              <a:t>Terminating a thread before it has finished</a:t>
            </a:r>
          </a:p>
          <a:p>
            <a:r>
              <a:rPr lang="en-US" altLang="en-US"/>
              <a:t>Thread to be canceled is </a:t>
            </a:r>
            <a:r>
              <a:rPr lang="en-US" altLang="en-US" b="1">
                <a:solidFill>
                  <a:srgbClr val="3366FF"/>
                </a:solidFill>
              </a:rPr>
              <a:t>target thread</a:t>
            </a:r>
            <a:endParaRPr lang="en-US" altLang="en-US"/>
          </a:p>
          <a:p>
            <a:r>
              <a:rPr lang="en-US" altLang="en-US"/>
              <a:t>Two general approaches:</a:t>
            </a:r>
          </a:p>
          <a:p>
            <a:pPr lvl="1"/>
            <a:r>
              <a:rPr lang="en-US" altLang="en-US" b="1"/>
              <a:t>Asynchronous cancellation</a:t>
            </a:r>
            <a:r>
              <a:rPr lang="en-US" altLang="en-US"/>
              <a:t> terminates the target thread immediately</a:t>
            </a:r>
          </a:p>
          <a:p>
            <a:pPr lvl="1"/>
            <a:r>
              <a:rPr lang="en-US" altLang="en-US" b="1"/>
              <a:t>Deferred cancellation</a:t>
            </a:r>
            <a:r>
              <a:rPr lang="en-US" altLang="en-US"/>
              <a:t> allows the target thread to periodically check if it should be cancelled</a:t>
            </a:r>
          </a:p>
          <a:p>
            <a:r>
              <a:rPr lang="en-US" altLang="en-US"/>
              <a:t>Pthread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39940" name="Picture 1">
            <a:extLst>
              <a:ext uri="{FF2B5EF4-FFF2-40B4-BE49-F238E27FC236}">
                <a16:creationId xmlns:a16="http://schemas.microsoft.com/office/drawing/2014/main" id="{A4732DDB-F998-7AD5-9912-BE71E15AC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4017963"/>
            <a:ext cx="38782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ACD83F3C-3756-D207-8029-A3A4A1530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1762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B90E238-5AE4-FDDD-DB20-D5282AAF4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9163" y="1057275"/>
            <a:ext cx="7208837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/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3366FF"/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/>
              <a:t>On Linux systems, thread cancellation is handled through signals</a:t>
            </a: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E496F138-FFD2-09CC-739F-9047BFAD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1825625"/>
            <a:ext cx="505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B03081B-17CA-7F14-EC19-DADBF26D1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Thread-Local Storage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486CE6F-1743-5C05-C606-EA04A7DEA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27850" cy="4478337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Thread-local storage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TLS</a:t>
            </a:r>
            <a:r>
              <a:rPr lang="en-US" altLang="en-US"/>
              <a:t>) allows each thread to have its own copy of data</a:t>
            </a:r>
          </a:p>
          <a:p>
            <a:r>
              <a:rPr lang="en-US" altLang="en-US"/>
              <a:t>Useful when you do not have control over the thread creation process (i.e., when using a thread pool)</a:t>
            </a:r>
          </a:p>
          <a:p>
            <a:r>
              <a:rPr lang="en-US" altLang="en-US"/>
              <a:t>Different from local variables</a:t>
            </a:r>
          </a:p>
          <a:p>
            <a:pPr lvl="1"/>
            <a:r>
              <a:rPr lang="en-US" altLang="en-US"/>
              <a:t>Local variables visible only during single function invocation</a:t>
            </a:r>
          </a:p>
          <a:p>
            <a:pPr lvl="1"/>
            <a:r>
              <a:rPr lang="en-US" altLang="en-US"/>
              <a:t>TLS visible across function invocations</a:t>
            </a:r>
          </a:p>
          <a:p>
            <a:r>
              <a:rPr lang="en-US" altLang="en-US"/>
              <a:t>Similar to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altLang="en-US"/>
              <a:t> data</a:t>
            </a:r>
          </a:p>
          <a:p>
            <a:pPr lvl="1"/>
            <a:r>
              <a:rPr lang="en-US" altLang="en-US"/>
              <a:t>TLS is unique to each thread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C192156A-B0E2-853B-DCC8-57654B1D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9FD09F1-48E4-6C7A-1D2A-49F822DA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7E30F4E-B582-BC97-0287-1130FE205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163513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/>
              <a:t>Scheduler Activations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6292DE0-9000-01A0-68C1-4DB8AAB0E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/>
              <a:t>Typically use an intermediate data structure between user and kernel threads – </a:t>
            </a:r>
            <a:r>
              <a:rPr lang="en-US" altLang="en-US" b="1">
                <a:solidFill>
                  <a:srgbClr val="3366FF"/>
                </a:solidFill>
              </a:rPr>
              <a:t>lightweight process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LWP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Appears to be a virtual processor on which process can schedule user thread to run</a:t>
            </a:r>
          </a:p>
          <a:p>
            <a:pPr lvl="1"/>
            <a:r>
              <a:rPr lang="en-US" altLang="en-US"/>
              <a:t>Each LWP attached to kernel thread</a:t>
            </a:r>
          </a:p>
          <a:p>
            <a:pPr lvl="1"/>
            <a:r>
              <a:rPr lang="en-US" altLang="en-US"/>
              <a:t>How many LWPs to create?</a:t>
            </a:r>
          </a:p>
          <a:p>
            <a:r>
              <a:rPr lang="en-US" altLang="en-US"/>
              <a:t>Scheduler activations provide </a:t>
            </a:r>
            <a:r>
              <a:rPr lang="en-US" altLang="en-US" b="1">
                <a:solidFill>
                  <a:srgbClr val="3366FF"/>
                </a:solidFill>
              </a:rPr>
              <a:t>upcalls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a communication mechanism from the kernel to the </a:t>
            </a:r>
            <a:r>
              <a:rPr lang="en-US" altLang="en-US" b="1">
                <a:solidFill>
                  <a:srgbClr val="3366FF"/>
                </a:solidFill>
              </a:rPr>
              <a:t>upcall handler </a:t>
            </a:r>
            <a:r>
              <a:rPr lang="en-US" altLang="en-US"/>
              <a:t>in the thread library</a:t>
            </a:r>
          </a:p>
          <a:p>
            <a:r>
              <a:rPr lang="en-US" altLang="en-US"/>
              <a:t>This communication allows an application to maintain the correct number kernel threads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5EB3D394-AFB1-0C06-2500-3315426E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547813"/>
            <a:ext cx="232727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8578CE3-3803-7169-1BF3-52D120983C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1635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B9831D1-B1D4-1AC8-4E6A-AF71EE9B76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D18D04A-ADE9-F227-74FF-DD98FCB5DE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FC8EBF7-AB14-5F5E-9673-8C3364D1E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130300"/>
            <a:ext cx="6996112" cy="5141913"/>
          </a:xfrm>
        </p:spPr>
        <p:txBody>
          <a:bodyPr/>
          <a:lstStyle/>
          <a:p>
            <a:r>
              <a:rPr lang="en-US" altLang="en-US"/>
              <a:t>Windows implements the Windows API – primary API for Win 98, Win NT, Win 2000, Win XP, and Win 7</a:t>
            </a:r>
          </a:p>
          <a:p>
            <a:r>
              <a:rPr lang="en-US" altLang="en-US"/>
              <a:t>Implements the one-to-one mapping, kernel-level</a:t>
            </a:r>
          </a:p>
          <a:p>
            <a:r>
              <a:rPr lang="en-US" altLang="en-US"/>
              <a:t>Each thread contains</a:t>
            </a:r>
          </a:p>
          <a:p>
            <a:pPr lvl="1"/>
            <a:r>
              <a:rPr lang="en-US" altLang="en-US"/>
              <a:t>A thread id</a:t>
            </a:r>
          </a:p>
          <a:p>
            <a:pPr lvl="1"/>
            <a:r>
              <a:rPr lang="en-US" altLang="en-US"/>
              <a:t>Register set representing state of processor</a:t>
            </a:r>
          </a:p>
          <a:p>
            <a:pPr lvl="1"/>
            <a:r>
              <a:rPr lang="en-US" altLang="en-US"/>
              <a:t>Separate user and kernel stacks for when thread runs in user mode or kernel mode</a:t>
            </a:r>
          </a:p>
          <a:p>
            <a:pPr lvl="1"/>
            <a:r>
              <a:rPr lang="en-US" altLang="en-US"/>
              <a:t>Private data storage area used by run-time libraries and dynamic link libraries (DLLs)</a:t>
            </a:r>
          </a:p>
          <a:p>
            <a:r>
              <a:rPr lang="en-US" altLang="en-US"/>
              <a:t>The register set, stacks, and private storage area are known as the </a:t>
            </a:r>
            <a:r>
              <a:rPr lang="en-US" altLang="en-US" b="1">
                <a:solidFill>
                  <a:srgbClr val="3366FF"/>
                </a:solidFill>
              </a:rPr>
              <a:t>context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925A527-967F-DB7C-8AFD-1F97FE26E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F156D29-F9FF-6AA7-FBA9-B43921E59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6843712" cy="5141913"/>
          </a:xfrm>
        </p:spPr>
        <p:txBody>
          <a:bodyPr/>
          <a:lstStyle/>
          <a:p>
            <a:r>
              <a:rPr lang="en-US" altLang="en-US"/>
              <a:t>The primary data structures of a thread include:</a:t>
            </a:r>
          </a:p>
          <a:p>
            <a:pPr lvl="1"/>
            <a:r>
              <a:rPr lang="en-US" altLang="en-US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FD3F467E-792A-6EFB-B4DC-5CA4B9F60B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3175" y="163513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 Data Structures</a:t>
            </a:r>
          </a:p>
        </p:txBody>
      </p:sp>
      <p:pic>
        <p:nvPicPr>
          <p:cNvPr id="47107" name="Picture 1" descr="4_14.pdf">
            <a:extLst>
              <a:ext uri="{FF2B5EF4-FFF2-40B4-BE49-F238E27FC236}">
                <a16:creationId xmlns:a16="http://schemas.microsoft.com/office/drawing/2014/main" id="{5E892C3B-00C2-261A-0FA4-3D1BF571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1271588"/>
            <a:ext cx="4065588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7A794F8-15CD-36FF-5644-1C2AE5D89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9D3FC0C-B090-7EAA-AF1D-4B297C0F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173912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Linux refers to them as </a:t>
            </a:r>
            <a:r>
              <a:rPr lang="en-US" altLang="en-US" b="1" i="1" dirty="0"/>
              <a:t>tasks</a:t>
            </a:r>
            <a:r>
              <a:rPr lang="en-US" altLang="en-US" dirty="0"/>
              <a:t> rather than </a:t>
            </a:r>
            <a:r>
              <a:rPr lang="en-US" altLang="en-US" b="1" i="1" dirty="0"/>
              <a:t>threads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/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/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/>
          </a:p>
        </p:txBody>
      </p:sp>
      <p:pic>
        <p:nvPicPr>
          <p:cNvPr id="48132" name="Picture 3" descr="4_15.pdf">
            <a:extLst>
              <a:ext uri="{FF2B5EF4-FFF2-40B4-BE49-F238E27FC236}">
                <a16:creationId xmlns:a16="http://schemas.microsoft.com/office/drawing/2014/main" id="{CD8E2326-3A24-C4C5-6E37-8CE386BC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2992438"/>
            <a:ext cx="37877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43D8C14-0BA9-BECA-0A40-9E4E951257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8AE02FB-4030-7897-1575-F12C2BED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Multithreaded Server Architecture</a:t>
            </a:r>
          </a:p>
        </p:txBody>
      </p:sp>
      <p:pic>
        <p:nvPicPr>
          <p:cNvPr id="7171" name="Picture 1" descr="4_02.pdf">
            <a:extLst>
              <a:ext uri="{FF2B5EF4-FFF2-40B4-BE49-F238E27FC236}">
                <a16:creationId xmlns:a16="http://schemas.microsoft.com/office/drawing/2014/main" id="{53684C07-DF7F-9D0D-93D0-41C0190E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443038"/>
            <a:ext cx="6397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10F7484-2002-6654-5D60-C5D79C29D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15925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/>
              <a:t>Benefits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1C4F54E-ED45-F161-4832-C956AC4D8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/>
              <a:t>Responsiveness – </a:t>
            </a:r>
            <a:r>
              <a:rPr lang="en-US" altLang="en-US"/>
              <a:t>may allow continued execution if part of process is blocked, especially important for user interfaces</a:t>
            </a:r>
          </a:p>
          <a:p>
            <a:r>
              <a:rPr lang="en-US" altLang="en-US" b="1"/>
              <a:t>Resource Sharing – </a:t>
            </a:r>
            <a:r>
              <a:rPr lang="en-US" altLang="en-US"/>
              <a:t>threads share resources of process, easier than shared memory or message passing</a:t>
            </a:r>
          </a:p>
          <a:p>
            <a:r>
              <a:rPr lang="en-US" altLang="en-US" b="1"/>
              <a:t>Economy – </a:t>
            </a:r>
            <a:r>
              <a:rPr lang="en-US" altLang="en-US"/>
              <a:t>cheaper than process creation, thread switching lower overhead than context switching</a:t>
            </a:r>
          </a:p>
          <a:p>
            <a:r>
              <a:rPr lang="en-US" altLang="en-US" b="1"/>
              <a:t>Scalability – </a:t>
            </a:r>
            <a:r>
              <a:rPr lang="en-US" altLang="en-US"/>
              <a:t>process can take advantage of multiprocessor architectures</a:t>
            </a:r>
            <a:br>
              <a:rPr lang="en-US" altLang="en-US"/>
            </a:br>
            <a:endParaRPr lang="en-US" altLang="en-US"/>
          </a:p>
          <a:p>
            <a:endParaRPr lang="en-US" alt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02663008-CFF1-6294-C4A5-4A3E8B61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360BD69-D731-2228-F5EB-C7F9C0C2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208088"/>
            <a:ext cx="7723188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Multicore</a:t>
            </a:r>
            <a:r>
              <a:rPr lang="en-US" altLang="en-US"/>
              <a:t> or </a:t>
            </a:r>
            <a:r>
              <a:rPr lang="en-US" altLang="en-US" b="1">
                <a:solidFill>
                  <a:srgbClr val="3366FF"/>
                </a:solidFill>
              </a:rPr>
              <a:t>multiprocessor</a:t>
            </a:r>
            <a:r>
              <a:rPr lang="en-US" altLang="en-US"/>
              <a:t> systems putting pressure on programmers, challenges include:</a:t>
            </a:r>
          </a:p>
          <a:p>
            <a:pPr lvl="1"/>
            <a:r>
              <a:rPr lang="en-US" altLang="en-US" b="1"/>
              <a:t>Dividing activities</a:t>
            </a:r>
          </a:p>
          <a:p>
            <a:pPr lvl="1"/>
            <a:r>
              <a:rPr lang="en-US" altLang="en-US" b="1"/>
              <a:t>Balance</a:t>
            </a:r>
          </a:p>
          <a:p>
            <a:pPr lvl="1"/>
            <a:r>
              <a:rPr lang="en-US" altLang="en-US" b="1"/>
              <a:t>Data splitting</a:t>
            </a:r>
          </a:p>
          <a:p>
            <a:pPr lvl="1"/>
            <a:r>
              <a:rPr lang="en-US" altLang="en-US" b="1"/>
              <a:t>Data dependency</a:t>
            </a:r>
          </a:p>
          <a:p>
            <a:pPr lvl="1"/>
            <a:r>
              <a:rPr lang="en-US" altLang="en-US" b="1"/>
              <a:t>Testing and debugging</a:t>
            </a:r>
          </a:p>
          <a:p>
            <a:r>
              <a:rPr lang="en-US" altLang="en-US" b="1" i="1"/>
              <a:t>Parallelism</a:t>
            </a:r>
            <a:r>
              <a:rPr lang="en-US" altLang="en-US"/>
              <a:t> implies a system can perform more than one task simultaneously</a:t>
            </a:r>
          </a:p>
          <a:p>
            <a:r>
              <a:rPr lang="en-US" altLang="en-US" b="1" i="1"/>
              <a:t>Concurrency</a:t>
            </a:r>
            <a:r>
              <a:rPr lang="en-US" altLang="en-US"/>
              <a:t> supports more than one task making progress</a:t>
            </a:r>
          </a:p>
          <a:p>
            <a:pPr lvl="1"/>
            <a:r>
              <a:rPr lang="en-US" altLang="en-US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844BB3A-A38E-2FE9-3C4A-632F950C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 (Cont.)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D1A4E70F-3554-3E67-5FD0-ECAD3D48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/>
              <a:t>Types of parallelism 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Data parallelism</a:t>
            </a:r>
            <a:r>
              <a:rPr lang="en-US" altLang="en-US"/>
              <a:t> – distributes subsets of the same data across multiple cores, same operation on each</a:t>
            </a:r>
            <a:endParaRPr lang="en-US" altLang="en-US" b="1">
              <a:solidFill>
                <a:srgbClr val="3366FF"/>
              </a:solidFill>
            </a:endParaRP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Task parallelism </a:t>
            </a:r>
            <a:r>
              <a:rPr lang="en-US" altLang="en-US"/>
              <a:t>– distributing threads across cores, each thread performing unique operation</a:t>
            </a:r>
          </a:p>
          <a:p>
            <a:r>
              <a:rPr lang="en-US" altLang="en-US"/>
              <a:t>As # of threads grows, so does architectural support for threading</a:t>
            </a:r>
          </a:p>
          <a:p>
            <a:pPr lvl="1"/>
            <a:r>
              <a:rPr lang="en-US" altLang="en-US"/>
              <a:t>CPUs have cores as well as </a:t>
            </a:r>
            <a:r>
              <a:rPr lang="en-US" altLang="en-US" b="1" i="1"/>
              <a:t>hardware threads</a:t>
            </a:r>
          </a:p>
          <a:p>
            <a:pPr lvl="1"/>
            <a:r>
              <a:rPr lang="en-US" altLang="en-US"/>
              <a:t>Consider Oracle SPARC T4 with 8 cores, and 8 hardware threads per core</a:t>
            </a:r>
          </a:p>
          <a:p>
            <a:pPr lvl="1"/>
            <a:endParaRPr lang="en-US" altLang="en-US"/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40D3EB17-3E34-5A95-836F-89869C1C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968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Concurrency vs. Parallelism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C772F2A-2A2E-EA7B-CAFE-028AF1961B0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57200" y="116363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anose="020B0604020202020204" pitchFamily="34" charset="0"/>
              </a:rPr>
              <a:t>Concurrent execution on single-core system: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</a:pPr>
            <a:endParaRPr kumimoji="1" lang="en-US" altLang="en-US" b="1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anose="020B0604020202020204" pitchFamily="34" charset="0"/>
              </a:rPr>
              <a:t>Parallelism on a multi-core system: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anose="020B0604020202020204" pitchFamily="34" charset="0"/>
            </a:endParaRPr>
          </a:p>
        </p:txBody>
      </p:sp>
      <p:pic>
        <p:nvPicPr>
          <p:cNvPr id="11268" name="Picture 1" descr="4_03.pdf">
            <a:extLst>
              <a:ext uri="{FF2B5EF4-FFF2-40B4-BE49-F238E27FC236}">
                <a16:creationId xmlns:a16="http://schemas.microsoft.com/office/drawing/2014/main" id="{9A376910-7D2E-F721-D396-A19BC2975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814513"/>
            <a:ext cx="62595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 descr="4_04.pdf">
            <a:extLst>
              <a:ext uri="{FF2B5EF4-FFF2-40B4-BE49-F238E27FC236}">
                <a16:creationId xmlns:a16="http://schemas.microsoft.com/office/drawing/2014/main" id="{C2720F8F-4F55-C4F2-8CFB-0E65ABCE8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771900"/>
            <a:ext cx="39465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7EEF73DCE014AA3C4E4109DE1B0ED" ma:contentTypeVersion="4" ma:contentTypeDescription="Create a new document." ma:contentTypeScope="" ma:versionID="c791cfefe71947952ecf07970407de09">
  <xsd:schema xmlns:xsd="http://www.w3.org/2001/XMLSchema" xmlns:xs="http://www.w3.org/2001/XMLSchema" xmlns:p="http://schemas.microsoft.com/office/2006/metadata/properties" xmlns:ns2="a807e891-0671-4b80-9440-594a61785868" xmlns:ns3="1c03f8fe-b785-4b17-a665-e2cec4670044" targetNamespace="http://schemas.microsoft.com/office/2006/metadata/properties" ma:root="true" ma:fieldsID="cbbc3e2c4f42e2d5f7ad686d593b422e" ns2:_="" ns3:_="">
    <xsd:import namespace="a807e891-0671-4b80-9440-594a61785868"/>
    <xsd:import namespace="1c03f8fe-b785-4b17-a665-e2cec46700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7e891-0671-4b80-9440-594a61785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03f8fe-b785-4b17-a665-e2cec46700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F57707-8B7F-4EF2-BDEC-6AE158EB18A1}"/>
</file>

<file path=customXml/itemProps2.xml><?xml version="1.0" encoding="utf-8"?>
<ds:datastoreItem xmlns:ds="http://schemas.openxmlformats.org/officeDocument/2006/customXml" ds:itemID="{0BEF2525-9077-483B-924E-55AA0E8A96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9963</TotalTime>
  <Words>1818</Words>
  <Application>Microsoft Office PowerPoint</Application>
  <PresentationFormat>On-screen Show (4:3)</PresentationFormat>
  <Paragraphs>307</Paragraphs>
  <Slides>46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os-8</vt:lpstr>
      <vt:lpstr>Chapter 4:  Threads</vt:lpstr>
      <vt:lpstr>Chapter 4: Threads</vt:lpstr>
      <vt:lpstr>Objectives</vt:lpstr>
      <vt:lpstr>Motivation</vt:lpstr>
      <vt:lpstr>Multithreaded Server Architecture</vt:lpstr>
      <vt:lpstr>Benefits</vt:lpstr>
      <vt:lpstr>Multicore Programming</vt:lpstr>
      <vt:lpstr>Multicore Programming (Cont.)</vt:lpstr>
      <vt:lpstr>Concurrency vs. Parallelism</vt:lpstr>
      <vt:lpstr>Single and Multithreaded Processes</vt:lpstr>
      <vt:lpstr>Amdahl’s Law</vt:lpstr>
      <vt:lpstr>User Threads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Multithreaded Program</vt:lpstr>
      <vt:lpstr>Java Multithreaded Program (Cont.)</vt:lpstr>
      <vt:lpstr>Implicit Threading</vt:lpstr>
      <vt:lpstr>Thread Pools</vt:lpstr>
      <vt:lpstr>OpenMP</vt:lpstr>
      <vt:lpstr>Grand Central Dispatch</vt:lpstr>
      <vt:lpstr>Grand Central Dispatch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samana shrestha</cp:lastModifiedBy>
  <cp:revision>189</cp:revision>
  <cp:lastPrinted>2013-09-10T17:57:57Z</cp:lastPrinted>
  <dcterms:created xsi:type="dcterms:W3CDTF">2011-01-13T23:43:38Z</dcterms:created>
  <dcterms:modified xsi:type="dcterms:W3CDTF">2023-04-19T12:05:16Z</dcterms:modified>
</cp:coreProperties>
</file>